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1"/>
  </p:notesMasterIdLst>
  <p:handoutMasterIdLst>
    <p:handoutMasterId r:id="rId22"/>
  </p:handoutMasterIdLst>
  <p:sldIdLst>
    <p:sldId id="270" r:id="rId2"/>
    <p:sldId id="322" r:id="rId3"/>
    <p:sldId id="417" r:id="rId4"/>
    <p:sldId id="416" r:id="rId5"/>
    <p:sldId id="431" r:id="rId6"/>
    <p:sldId id="434" r:id="rId7"/>
    <p:sldId id="433" r:id="rId8"/>
    <p:sldId id="441" r:id="rId9"/>
    <p:sldId id="437" r:id="rId10"/>
    <p:sldId id="420" r:id="rId11"/>
    <p:sldId id="421" r:id="rId12"/>
    <p:sldId id="438" r:id="rId13"/>
    <p:sldId id="426" r:id="rId14"/>
    <p:sldId id="442" r:id="rId15"/>
    <p:sldId id="443" r:id="rId16"/>
    <p:sldId id="384" r:id="rId17"/>
    <p:sldId id="422" r:id="rId18"/>
    <p:sldId id="440" r:id="rId19"/>
    <p:sldId id="26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8000FF"/>
    <a:srgbClr val="FF0000"/>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3" autoAdjust="0"/>
    <p:restoredTop sz="89245" autoAdjust="0"/>
  </p:normalViewPr>
  <p:slideViewPr>
    <p:cSldViewPr snapToGrid="0" snapToObjects="1">
      <p:cViewPr>
        <p:scale>
          <a:sx n="72" d="100"/>
          <a:sy n="72" d="100"/>
        </p:scale>
        <p:origin x="-456" y="-80"/>
      </p:cViewPr>
      <p:guideLst>
        <p:guide orient="horz" pos="4319"/>
        <p:guide pos="145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5/1/15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5/1/15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It is usually difficult to achieve this as there is a trade off between the two measures; tightening the criteria for one results in a decrease in the other.</a:t>
            </a:r>
          </a:p>
          <a:p>
            <a:endParaRPr lang="en-US" sz="1200" dirty="0" smtClean="0">
              <a:latin typeface="+mn-lt"/>
            </a:endParaRPr>
          </a:p>
          <a:p>
            <a:r>
              <a:rPr lang="en-US" sz="1200" dirty="0" smtClean="0">
                <a:latin typeface="+mn-lt"/>
              </a:rPr>
              <a:t>Many people may naturally make more PSA that gets secreted in the blood, which is why they will test positive</a:t>
            </a:r>
            <a:r>
              <a:rPr lang="en-US" sz="1200" baseline="0" dirty="0" smtClean="0">
                <a:latin typeface="+mn-lt"/>
              </a:rPr>
              <a:t> for prostate cancer by this screen, but be perfectly healthy. Like </a:t>
            </a:r>
            <a:r>
              <a:rPr lang="en-US" sz="1200" baseline="0" smtClean="0">
                <a:latin typeface="+mn-lt"/>
              </a:rPr>
              <a:t>with imaging, </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11</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positive results of the screen will lead to aggressive breast cancer, though some positive results will.  Similarly, just because you don’t have a BRCA </a:t>
            </a:r>
            <a:r>
              <a:rPr lang="en-US" baseline="0" dirty="0" err="1" smtClean="0"/>
              <a:t>germline</a:t>
            </a:r>
            <a:r>
              <a:rPr lang="en-US" baseline="0" dirty="0" smtClean="0"/>
              <a:t> mutation does not mean that you might not get a BRCA somatic mutation. So, the test is specific, though not very sensitive.</a:t>
            </a:r>
          </a:p>
          <a:p>
            <a:endParaRPr lang="en-US" dirty="0" smtClean="0"/>
          </a:p>
          <a:p>
            <a:r>
              <a:rPr lang="en-US" dirty="0" smtClean="0"/>
              <a:t>Not all genetic mutations are the same. Some BRCA</a:t>
            </a:r>
            <a:r>
              <a:rPr lang="en-US" baseline="0" dirty="0" smtClean="0"/>
              <a:t> mutations may have minimal increased risk, while others may have very high increased risk. It is important to weigh the risk of developing disease against the cost/side effects that the disease exhibits.</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180890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positive results of the screen will lead to aggressive breast cancer, though some positive results will.  Similarly, just because you don’t have a BRCA </a:t>
            </a:r>
            <a:r>
              <a:rPr lang="en-US" baseline="0" dirty="0" err="1" smtClean="0"/>
              <a:t>germline</a:t>
            </a:r>
            <a:r>
              <a:rPr lang="en-US" baseline="0" dirty="0" smtClean="0"/>
              <a:t> mutation does not mean that you might not get a BRCA somatic mutation. So, the test is specific, though not very sensitive.</a:t>
            </a:r>
          </a:p>
          <a:p>
            <a:endParaRPr lang="en-US" dirty="0" smtClean="0"/>
          </a:p>
          <a:p>
            <a:r>
              <a:rPr lang="en-US" dirty="0" smtClean="0"/>
              <a:t>Not all genetic mutations are the same. Some BRCA</a:t>
            </a:r>
            <a:r>
              <a:rPr lang="en-US" baseline="0" dirty="0" smtClean="0"/>
              <a:t> mutations may have minimal increased risk, while others may have very high increased risk. It is important to weigh the risk of developing disease against the cost/side effects that the disease exhibits.</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15</a:t>
            </a:fld>
            <a:endParaRPr lang="en-US"/>
          </a:p>
        </p:txBody>
      </p:sp>
    </p:spTree>
    <p:extLst>
      <p:ext uri="{BB962C8B-B14F-4D97-AF65-F5344CB8AC3E}">
        <p14:creationId xmlns:p14="http://schemas.microsoft.com/office/powerpoint/2010/main" val="1808900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16</a:t>
            </a:fld>
            <a:endParaRPr lang="en-US"/>
          </a:p>
        </p:txBody>
      </p:sp>
    </p:spTree>
    <p:extLst>
      <p:ext uri="{BB962C8B-B14F-4D97-AF65-F5344CB8AC3E}">
        <p14:creationId xmlns:p14="http://schemas.microsoft.com/office/powerpoint/2010/main" val="131343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19</a:t>
            </a:fld>
            <a:endParaRPr lang="en-US"/>
          </a:p>
        </p:txBody>
      </p:sp>
    </p:spTree>
    <p:extLst>
      <p:ext uri="{BB962C8B-B14F-4D97-AF65-F5344CB8AC3E}">
        <p14:creationId xmlns:p14="http://schemas.microsoft.com/office/powerpoint/2010/main" val="361309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For example, a sensitivity of 80% means that for every ten participants with the disease, eight will test positive and the other two will be false negatives. A test with poor sensitivity results in a high proportion of the population with the disease escaping detection. These people will be falsely reassured and could delay presenting important symptoms.</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4</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6</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In</a:t>
            </a:r>
            <a:r>
              <a:rPr lang="en-US" sz="1200" baseline="0" dirty="0" smtClean="0">
                <a:latin typeface="+mn-lt"/>
              </a:rPr>
              <a:t> a general population, it is difficult to know who is diseased and who is healthy. A test that is highly specific (TEST 1) is going to accurately predict individuals who have diseases, but may miss some of the diseased people who can’t be identified using the test (producing false negatives).  However, a test that his highly sensitive is going to pick up everyone who has the disease, but may also identify healthy individuals as being diseased (producing false positives).</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7</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latin typeface="+mn-lt"/>
              </a:rPr>
              <a:t>It is usually difficult to achieve this as there is a trade off between the two measures; tightening the criteria for one results in a decrease in the other.</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latin typeface="+mn-lt"/>
              </a:rPr>
              <a:t>It is usually difficult to achieve this as there is a trade off between the two measures; tightening the criteria for one results in a decrease in the other.</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9</a:t>
            </a:fld>
            <a:endParaRPr lang="en-US"/>
          </a:p>
        </p:txBody>
      </p:sp>
    </p:spTree>
    <p:extLst>
      <p:ext uri="{BB962C8B-B14F-4D97-AF65-F5344CB8AC3E}">
        <p14:creationId xmlns:p14="http://schemas.microsoft.com/office/powerpoint/2010/main" val="114716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114716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5/1/15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5/1/15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5/1/15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5/1/15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5/1/15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5/1/15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5/1/15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5/1/15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5/1/15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5/1/15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5/1/15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5/1/15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rgbClr val="D9D9D9">
                <a:alpha val="5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5.2</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759853"/>
            <a:ext cx="8736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Gill Sans"/>
                <a:cs typeface="Gill Sans"/>
              </a:rPr>
              <a:t>What do cancer screens really tell us?</a:t>
            </a:r>
          </a:p>
        </p:txBody>
      </p:sp>
      <p:pic>
        <p:nvPicPr>
          <p:cNvPr id="2" name="Picture 1"/>
          <p:cNvPicPr>
            <a:picLocks noChangeAspect="1"/>
          </p:cNvPicPr>
          <p:nvPr/>
        </p:nvPicPr>
        <p:blipFill>
          <a:blip r:embed="rId2"/>
          <a:stretch>
            <a:fillRect/>
          </a:stretch>
        </p:blipFill>
        <p:spPr>
          <a:xfrm>
            <a:off x="2449488" y="2960182"/>
            <a:ext cx="4193246" cy="3310241"/>
          </a:xfrm>
          <a:prstGeom prst="rect">
            <a:avLst/>
          </a:prstGeom>
        </p:spPr>
      </p:pic>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7" y="82461"/>
            <a:ext cx="8510403" cy="1143000"/>
          </a:xfrm>
        </p:spPr>
        <p:txBody>
          <a:bodyPr/>
          <a:lstStyle/>
          <a:p>
            <a:r>
              <a:rPr lang="en-US" dirty="0" smtClean="0"/>
              <a:t>False positives with imaging screens - mammography</a:t>
            </a:r>
            <a:endParaRPr lang="en-US" dirty="0"/>
          </a:p>
        </p:txBody>
      </p:sp>
      <p:pic>
        <p:nvPicPr>
          <p:cNvPr id="7" name="Picture 6"/>
          <p:cNvPicPr>
            <a:picLocks noChangeAspect="1"/>
          </p:cNvPicPr>
          <p:nvPr/>
        </p:nvPicPr>
        <p:blipFill>
          <a:blip r:embed="rId3"/>
          <a:stretch>
            <a:fillRect/>
          </a:stretch>
        </p:blipFill>
        <p:spPr>
          <a:xfrm>
            <a:off x="107357" y="1650917"/>
            <a:ext cx="5170327" cy="3112195"/>
          </a:xfrm>
          <a:prstGeom prst="rect">
            <a:avLst/>
          </a:prstGeom>
        </p:spPr>
      </p:pic>
      <p:pic>
        <p:nvPicPr>
          <p:cNvPr id="14" name="Picture 13"/>
          <p:cNvPicPr>
            <a:picLocks noChangeAspect="1"/>
          </p:cNvPicPr>
          <p:nvPr/>
        </p:nvPicPr>
        <p:blipFill>
          <a:blip r:embed="rId4"/>
          <a:stretch>
            <a:fillRect/>
          </a:stretch>
        </p:blipFill>
        <p:spPr>
          <a:xfrm>
            <a:off x="6264930" y="1789908"/>
            <a:ext cx="1762686" cy="2796794"/>
          </a:xfrm>
          <a:prstGeom prst="rect">
            <a:avLst/>
          </a:prstGeom>
        </p:spPr>
      </p:pic>
      <p:sp>
        <p:nvSpPr>
          <p:cNvPr id="15" name="TextBox 14"/>
          <p:cNvSpPr txBox="1"/>
          <p:nvPr/>
        </p:nvSpPr>
        <p:spPr>
          <a:xfrm>
            <a:off x="687949" y="4763112"/>
            <a:ext cx="1299404" cy="954107"/>
          </a:xfrm>
          <a:prstGeom prst="rect">
            <a:avLst/>
          </a:prstGeom>
          <a:noFill/>
        </p:spPr>
        <p:txBody>
          <a:bodyPr wrap="none" rtlCol="0">
            <a:spAutoFit/>
          </a:bodyPr>
          <a:lstStyle/>
          <a:p>
            <a:r>
              <a:rPr lang="en-US" sz="2800" b="1" dirty="0" smtClean="0">
                <a:latin typeface="+mj-lt"/>
              </a:rPr>
              <a:t>Normal</a:t>
            </a:r>
          </a:p>
          <a:p>
            <a:r>
              <a:rPr lang="en-US" sz="2800" b="1" dirty="0" smtClean="0">
                <a:latin typeface="+mj-lt"/>
              </a:rPr>
              <a:t>breast</a:t>
            </a:r>
            <a:endParaRPr lang="en-US" sz="2800" b="1" dirty="0">
              <a:latin typeface="+mj-lt"/>
            </a:endParaRPr>
          </a:p>
        </p:txBody>
      </p:sp>
      <p:sp>
        <p:nvSpPr>
          <p:cNvPr id="16" name="TextBox 15"/>
          <p:cNvSpPr txBox="1"/>
          <p:nvPr/>
        </p:nvSpPr>
        <p:spPr>
          <a:xfrm>
            <a:off x="2692521" y="4621984"/>
            <a:ext cx="2723823" cy="1384995"/>
          </a:xfrm>
          <a:prstGeom prst="rect">
            <a:avLst/>
          </a:prstGeom>
          <a:noFill/>
        </p:spPr>
        <p:txBody>
          <a:bodyPr wrap="none" rtlCol="0">
            <a:spAutoFit/>
          </a:bodyPr>
          <a:lstStyle/>
          <a:p>
            <a:r>
              <a:rPr lang="en-US" sz="2800" b="1" dirty="0" smtClean="0">
                <a:latin typeface="+mj-lt"/>
              </a:rPr>
              <a:t>Cyst</a:t>
            </a:r>
          </a:p>
          <a:p>
            <a:r>
              <a:rPr lang="en-US" sz="2800" b="1" dirty="0" smtClean="0">
                <a:latin typeface="+mj-lt"/>
              </a:rPr>
              <a:t>Benign tumor </a:t>
            </a:r>
            <a:r>
              <a:rPr lang="en-US" sz="2800" b="1" u="sng" dirty="0" smtClean="0">
                <a:latin typeface="+mj-lt"/>
              </a:rPr>
              <a:t>or</a:t>
            </a:r>
          </a:p>
          <a:p>
            <a:r>
              <a:rPr lang="en-US" sz="2800" b="1" dirty="0" smtClean="0">
                <a:latin typeface="+mj-lt"/>
              </a:rPr>
              <a:t>Malignant tumor</a:t>
            </a:r>
            <a:endParaRPr lang="en-US" sz="2800" b="1" dirty="0">
              <a:latin typeface="+mj-lt"/>
            </a:endParaRPr>
          </a:p>
        </p:txBody>
      </p:sp>
      <p:sp>
        <p:nvSpPr>
          <p:cNvPr id="17" name="TextBox 16"/>
          <p:cNvSpPr txBox="1"/>
          <p:nvPr/>
        </p:nvSpPr>
        <p:spPr>
          <a:xfrm>
            <a:off x="6175792" y="4792023"/>
            <a:ext cx="2270724" cy="954107"/>
          </a:xfrm>
          <a:prstGeom prst="rect">
            <a:avLst/>
          </a:prstGeom>
          <a:noFill/>
        </p:spPr>
        <p:txBody>
          <a:bodyPr wrap="none" rtlCol="0">
            <a:spAutoFit/>
          </a:bodyPr>
          <a:lstStyle/>
          <a:p>
            <a:r>
              <a:rPr lang="en-US" sz="2800" b="1" dirty="0" smtClean="0">
                <a:latin typeface="+mj-lt"/>
              </a:rPr>
              <a:t>Normal dense</a:t>
            </a:r>
          </a:p>
          <a:p>
            <a:r>
              <a:rPr lang="en-US" sz="2800" b="1" dirty="0" smtClean="0">
                <a:latin typeface="+mj-lt"/>
              </a:rPr>
              <a:t>breast</a:t>
            </a:r>
            <a:endParaRPr lang="en-US" sz="2800" b="1" dirty="0">
              <a:latin typeface="+mj-lt"/>
            </a:endParaRPr>
          </a:p>
        </p:txBody>
      </p:sp>
    </p:spTree>
    <p:extLst>
      <p:ext uri="{BB962C8B-B14F-4D97-AF65-F5344CB8AC3E}">
        <p14:creationId xmlns:p14="http://schemas.microsoft.com/office/powerpoint/2010/main" val="14852584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False positives with blood tests- PSA</a:t>
            </a:r>
            <a:endParaRPr lang="en-US" dirty="0"/>
          </a:p>
        </p:txBody>
      </p:sp>
      <p:sp>
        <p:nvSpPr>
          <p:cNvPr id="13" name="TextBox 12"/>
          <p:cNvSpPr txBox="1"/>
          <p:nvPr/>
        </p:nvSpPr>
        <p:spPr>
          <a:xfrm>
            <a:off x="439560" y="1123861"/>
            <a:ext cx="8704439" cy="4832093"/>
          </a:xfrm>
          <a:prstGeom prst="rect">
            <a:avLst/>
          </a:prstGeom>
          <a:noFill/>
        </p:spPr>
        <p:txBody>
          <a:bodyPr wrap="square" rtlCol="0">
            <a:spAutoFit/>
          </a:bodyPr>
          <a:lstStyle/>
          <a:p>
            <a:r>
              <a:rPr lang="en-US" sz="2800" dirty="0" smtClean="0">
                <a:latin typeface="+mn-lt"/>
              </a:rPr>
              <a:t>The Prostate Specific Antigen (PSA) screen measures the blood levels of a protein produced by the prostate.</a:t>
            </a:r>
          </a:p>
          <a:p>
            <a:endParaRPr lang="en-US" sz="2800" dirty="0" smtClean="0">
              <a:latin typeface="+mn-lt"/>
            </a:endParaRPr>
          </a:p>
          <a:p>
            <a:endParaRPr lang="en-US" sz="2800" dirty="0">
              <a:latin typeface="+mn-lt"/>
            </a:endParaRPr>
          </a:p>
          <a:p>
            <a:r>
              <a:rPr lang="en-US" sz="2800" dirty="0" smtClean="0">
                <a:latin typeface="+mn-lt"/>
              </a:rPr>
              <a:t>Prostate cancer cells</a:t>
            </a:r>
          </a:p>
          <a:p>
            <a:r>
              <a:rPr lang="en-US" sz="2800" dirty="0" smtClean="0">
                <a:latin typeface="+mn-lt"/>
              </a:rPr>
              <a:t>make more PSA than</a:t>
            </a:r>
          </a:p>
          <a:p>
            <a:r>
              <a:rPr lang="en-US" sz="2800" dirty="0">
                <a:latin typeface="+mn-lt"/>
              </a:rPr>
              <a:t>n</a:t>
            </a:r>
            <a:r>
              <a:rPr lang="en-US" sz="2800" dirty="0" smtClean="0">
                <a:latin typeface="+mn-lt"/>
              </a:rPr>
              <a:t>ormal prostate cells.</a:t>
            </a:r>
          </a:p>
          <a:p>
            <a:endParaRPr lang="en-US" sz="2800" dirty="0">
              <a:latin typeface="+mn-lt"/>
            </a:endParaRPr>
          </a:p>
          <a:p>
            <a:r>
              <a:rPr lang="en-US" sz="2800" dirty="0" smtClean="0">
                <a:latin typeface="+mn-lt"/>
              </a:rPr>
              <a:t>But prostate cells that are </a:t>
            </a:r>
          </a:p>
          <a:p>
            <a:r>
              <a:rPr lang="en-US" sz="2800" dirty="0">
                <a:latin typeface="+mn-lt"/>
              </a:rPr>
              <a:t>d</a:t>
            </a:r>
            <a:r>
              <a:rPr lang="en-US" sz="2800" dirty="0" smtClean="0">
                <a:latin typeface="+mn-lt"/>
              </a:rPr>
              <a:t>amaged but not cancerous</a:t>
            </a:r>
          </a:p>
          <a:p>
            <a:r>
              <a:rPr lang="en-US" sz="2800" dirty="0">
                <a:latin typeface="+mn-lt"/>
              </a:rPr>
              <a:t>a</a:t>
            </a:r>
            <a:r>
              <a:rPr lang="en-US" sz="2800" dirty="0" smtClean="0">
                <a:latin typeface="+mn-lt"/>
              </a:rPr>
              <a:t>lso make more PSA than normal. </a:t>
            </a:r>
            <a:endParaRPr lang="en-US" dirty="0"/>
          </a:p>
        </p:txBody>
      </p:sp>
      <p:pic>
        <p:nvPicPr>
          <p:cNvPr id="3" name="Picture 2"/>
          <p:cNvPicPr>
            <a:picLocks noChangeAspect="1"/>
          </p:cNvPicPr>
          <p:nvPr/>
        </p:nvPicPr>
        <p:blipFill>
          <a:blip r:embed="rId3"/>
          <a:stretch>
            <a:fillRect/>
          </a:stretch>
        </p:blipFill>
        <p:spPr>
          <a:xfrm>
            <a:off x="4944532" y="2567702"/>
            <a:ext cx="3869268" cy="2176463"/>
          </a:xfrm>
          <a:prstGeom prst="rect">
            <a:avLst/>
          </a:prstGeom>
        </p:spPr>
      </p:pic>
    </p:spTree>
    <p:extLst>
      <p:ext uri="{BB962C8B-B14F-4D97-AF65-F5344CB8AC3E}">
        <p14:creationId xmlns:p14="http://schemas.microsoft.com/office/powerpoint/2010/main" val="18098862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Problems with chemical screens - PSA</a:t>
            </a:r>
            <a:endParaRPr lang="en-US" dirty="0"/>
          </a:p>
        </p:txBody>
      </p:sp>
      <p:pic>
        <p:nvPicPr>
          <p:cNvPr id="3" name="Picture 2"/>
          <p:cNvPicPr>
            <a:picLocks noChangeAspect="1"/>
          </p:cNvPicPr>
          <p:nvPr/>
        </p:nvPicPr>
        <p:blipFill>
          <a:blip r:embed="rId3"/>
          <a:stretch>
            <a:fillRect/>
          </a:stretch>
        </p:blipFill>
        <p:spPr>
          <a:xfrm>
            <a:off x="1763974" y="1225461"/>
            <a:ext cx="5029794" cy="4293165"/>
          </a:xfrm>
          <a:prstGeom prst="rect">
            <a:avLst/>
          </a:prstGeom>
        </p:spPr>
      </p:pic>
      <p:sp>
        <p:nvSpPr>
          <p:cNvPr id="4" name="TextBox 3"/>
          <p:cNvSpPr txBox="1"/>
          <p:nvPr/>
        </p:nvSpPr>
        <p:spPr>
          <a:xfrm>
            <a:off x="6260898" y="5635784"/>
            <a:ext cx="2425902" cy="369332"/>
          </a:xfrm>
          <a:prstGeom prst="rect">
            <a:avLst/>
          </a:prstGeom>
          <a:noFill/>
        </p:spPr>
        <p:txBody>
          <a:bodyPr wrap="none" rtlCol="0">
            <a:spAutoFit/>
          </a:bodyPr>
          <a:lstStyle/>
          <a:p>
            <a:r>
              <a:rPr lang="en-US" dirty="0" err="1" smtClean="0"/>
              <a:t>www.health.gov.on.ca</a:t>
            </a:r>
            <a:endParaRPr lang="en-US" dirty="0"/>
          </a:p>
        </p:txBody>
      </p:sp>
    </p:spTree>
    <p:extLst>
      <p:ext uri="{BB962C8B-B14F-4D97-AF65-F5344CB8AC3E}">
        <p14:creationId xmlns:p14="http://schemas.microsoft.com/office/powerpoint/2010/main" val="25115101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3840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err="1" smtClean="0"/>
              <a:t>Overdiagnosis</a:t>
            </a:r>
            <a:r>
              <a:rPr lang="en-US" dirty="0" smtClean="0"/>
              <a:t> - PSA</a:t>
            </a:r>
            <a:endParaRPr lang="en-US" dirty="0"/>
          </a:p>
        </p:txBody>
      </p:sp>
      <p:sp>
        <p:nvSpPr>
          <p:cNvPr id="5" name="Rectangle 4"/>
          <p:cNvSpPr/>
          <p:nvPr/>
        </p:nvSpPr>
        <p:spPr>
          <a:xfrm>
            <a:off x="361614" y="3622498"/>
            <a:ext cx="8216900" cy="2677656"/>
          </a:xfrm>
          <a:prstGeom prst="rect">
            <a:avLst/>
          </a:prstGeom>
        </p:spPr>
        <p:txBody>
          <a:bodyPr wrap="square">
            <a:spAutoFit/>
          </a:bodyPr>
          <a:lstStyle/>
          <a:p>
            <a:endParaRPr lang="en-US" sz="2800" b="1" dirty="0">
              <a:latin typeface="+mj-lt"/>
            </a:endParaRPr>
          </a:p>
          <a:p>
            <a:pPr marL="457200" indent="-457200">
              <a:buFont typeface="Arial"/>
              <a:buChar char="•"/>
            </a:pPr>
            <a:r>
              <a:rPr lang="en-US" sz="2800" dirty="0" smtClean="0">
                <a:latin typeface="+mj-lt"/>
              </a:rPr>
              <a:t>Prostate cancer is slow growing and men usually die </a:t>
            </a:r>
            <a:r>
              <a:rPr lang="en-US" sz="2800" u="sng" dirty="0" smtClean="0">
                <a:latin typeface="+mj-lt"/>
              </a:rPr>
              <a:t>with it </a:t>
            </a:r>
            <a:r>
              <a:rPr lang="en-US" sz="2800" dirty="0" smtClean="0">
                <a:latin typeface="+mj-lt"/>
              </a:rPr>
              <a:t>rather than </a:t>
            </a:r>
            <a:r>
              <a:rPr lang="en-US" sz="2800" u="sng" dirty="0" smtClean="0">
                <a:latin typeface="+mj-lt"/>
              </a:rPr>
              <a:t>of it</a:t>
            </a:r>
            <a:r>
              <a:rPr lang="en-US" sz="2800" dirty="0" smtClean="0">
                <a:latin typeface="+mj-lt"/>
              </a:rPr>
              <a:t>. </a:t>
            </a:r>
          </a:p>
          <a:p>
            <a:pPr marL="457200" indent="-457200">
              <a:buFont typeface="Arial"/>
              <a:buChar char="•"/>
            </a:pPr>
            <a:r>
              <a:rPr lang="en-US" sz="2800" dirty="0" smtClean="0">
                <a:latin typeface="+mj-lt"/>
              </a:rPr>
              <a:t>False positives often get unnecessary treatment with very bad side effects.</a:t>
            </a:r>
            <a:endParaRPr lang="en-US" sz="2800" dirty="0">
              <a:latin typeface="+mn-lt"/>
            </a:endParaRPr>
          </a:p>
          <a:p>
            <a:pPr marL="457200" indent="-457200">
              <a:buFont typeface="Arial"/>
              <a:buChar char="•"/>
            </a:pPr>
            <a:endParaRPr lang="en-US" sz="2800" dirty="0">
              <a:latin typeface="+mn-lt"/>
            </a:endParaRPr>
          </a:p>
        </p:txBody>
      </p:sp>
      <p:pic>
        <p:nvPicPr>
          <p:cNvPr id="6" name="Picture 5"/>
          <p:cNvPicPr>
            <a:picLocks noChangeAspect="1"/>
          </p:cNvPicPr>
          <p:nvPr/>
        </p:nvPicPr>
        <p:blipFill>
          <a:blip r:embed="rId2"/>
          <a:stretch>
            <a:fillRect/>
          </a:stretch>
        </p:blipFill>
        <p:spPr>
          <a:xfrm>
            <a:off x="361614" y="1181406"/>
            <a:ext cx="2804719" cy="2393959"/>
          </a:xfrm>
          <a:prstGeom prst="rect">
            <a:avLst/>
          </a:prstGeom>
        </p:spPr>
      </p:pic>
    </p:spTree>
    <p:extLst>
      <p:ext uri="{BB962C8B-B14F-4D97-AF65-F5344CB8AC3E}">
        <p14:creationId xmlns:p14="http://schemas.microsoft.com/office/powerpoint/2010/main" val="414688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BRCA Genetic Test</a:t>
            </a:r>
            <a:endParaRPr lang="en-US" dirty="0"/>
          </a:p>
        </p:txBody>
      </p:sp>
      <p:sp>
        <p:nvSpPr>
          <p:cNvPr id="3" name="Content Placeholder 2"/>
          <p:cNvSpPr>
            <a:spLocks noGrp="1"/>
          </p:cNvSpPr>
          <p:nvPr>
            <p:ph idx="1"/>
          </p:nvPr>
        </p:nvSpPr>
        <p:spPr>
          <a:xfrm>
            <a:off x="457200" y="1576175"/>
            <a:ext cx="8229600" cy="1475745"/>
          </a:xfrm>
        </p:spPr>
        <p:txBody>
          <a:bodyPr/>
          <a:lstStyle/>
          <a:p>
            <a:r>
              <a:rPr lang="en-US" sz="2400" dirty="0" smtClean="0"/>
              <a:t>DNA obtained from a cheek swab is used to identify genetic mutations in the BRCA1 gene.</a:t>
            </a:r>
          </a:p>
          <a:p>
            <a:endParaRPr lang="en-US" sz="2400" dirty="0"/>
          </a:p>
        </p:txBody>
      </p:sp>
      <p:pic>
        <p:nvPicPr>
          <p:cNvPr id="4" name="Picture 3"/>
          <p:cNvPicPr>
            <a:picLocks noChangeAspect="1"/>
          </p:cNvPicPr>
          <p:nvPr/>
        </p:nvPicPr>
        <p:blipFill>
          <a:blip r:embed="rId3"/>
          <a:stretch>
            <a:fillRect/>
          </a:stretch>
        </p:blipFill>
        <p:spPr>
          <a:xfrm>
            <a:off x="2134735" y="2487403"/>
            <a:ext cx="4723755" cy="3788630"/>
          </a:xfrm>
          <a:prstGeom prst="rect">
            <a:avLst/>
          </a:prstGeom>
        </p:spPr>
      </p:pic>
    </p:spTree>
    <p:extLst>
      <p:ext uri="{BB962C8B-B14F-4D97-AF65-F5344CB8AC3E}">
        <p14:creationId xmlns:p14="http://schemas.microsoft.com/office/powerpoint/2010/main" val="574892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mutations</a:t>
            </a:r>
            <a:endParaRPr lang="en-US" dirty="0"/>
          </a:p>
        </p:txBody>
      </p:sp>
      <p:sp>
        <p:nvSpPr>
          <p:cNvPr id="6" name="TextBox 5"/>
          <p:cNvSpPr txBox="1"/>
          <p:nvPr/>
        </p:nvSpPr>
        <p:spPr>
          <a:xfrm>
            <a:off x="560870" y="1605934"/>
            <a:ext cx="8229600" cy="4678204"/>
          </a:xfrm>
          <a:prstGeom prst="rect">
            <a:avLst/>
          </a:prstGeom>
          <a:noFill/>
        </p:spPr>
        <p:txBody>
          <a:bodyPr wrap="square" rtlCol="0">
            <a:spAutoFit/>
          </a:bodyPr>
          <a:lstStyle/>
          <a:p>
            <a:r>
              <a:rPr lang="en-US" sz="2800" b="1" dirty="0" smtClean="0">
                <a:latin typeface="+mn-lt"/>
              </a:rPr>
              <a:t>Inherited mutations</a:t>
            </a:r>
            <a:r>
              <a:rPr lang="en-US" sz="2800" b="1" dirty="0" smtClean="0">
                <a:latin typeface="+mn-lt"/>
              </a:rPr>
              <a:t>: </a:t>
            </a:r>
            <a:r>
              <a:rPr lang="en-US" sz="2800" dirty="0" smtClean="0">
                <a:latin typeface="+mn-lt"/>
              </a:rPr>
              <a:t>Are found in sperm and egg cells. </a:t>
            </a:r>
          </a:p>
          <a:p>
            <a:endParaRPr lang="en-US" sz="2800" dirty="0">
              <a:latin typeface="+mn-lt"/>
            </a:endParaRPr>
          </a:p>
          <a:p>
            <a:r>
              <a:rPr lang="en-US" sz="2800" dirty="0" smtClean="0">
                <a:latin typeface="+mn-lt"/>
              </a:rPr>
              <a:t>They </a:t>
            </a:r>
            <a:r>
              <a:rPr lang="en-US" sz="2800" dirty="0" smtClean="0">
                <a:latin typeface="+mn-lt"/>
              </a:rPr>
              <a:t>are called </a:t>
            </a:r>
            <a:r>
              <a:rPr lang="en-US" sz="2800" u="sng" dirty="0" err="1" smtClean="0">
                <a:latin typeface="+mn-lt"/>
              </a:rPr>
              <a:t>germline</a:t>
            </a:r>
            <a:r>
              <a:rPr lang="en-US" sz="2800" u="sng" dirty="0" smtClean="0">
                <a:latin typeface="+mn-lt"/>
              </a:rPr>
              <a:t> mutations</a:t>
            </a:r>
            <a:r>
              <a:rPr lang="en-US" sz="2800" dirty="0" smtClean="0">
                <a:latin typeface="+mn-lt"/>
              </a:rPr>
              <a:t>.</a:t>
            </a:r>
            <a:endParaRPr lang="en-US" sz="2800" dirty="0" smtClean="0">
              <a:latin typeface="+mn-lt"/>
            </a:endParaRPr>
          </a:p>
          <a:p>
            <a:endParaRPr lang="en-US" sz="2800" dirty="0">
              <a:latin typeface="+mn-lt"/>
            </a:endParaRPr>
          </a:p>
          <a:p>
            <a:endParaRPr lang="en-US" sz="2800" b="1" dirty="0" smtClean="0">
              <a:latin typeface="+mn-lt"/>
            </a:endParaRPr>
          </a:p>
          <a:p>
            <a:r>
              <a:rPr lang="en-US" sz="2800" b="1" dirty="0" smtClean="0">
                <a:latin typeface="+mn-lt"/>
              </a:rPr>
              <a:t>Non-inherited mutations</a:t>
            </a:r>
            <a:r>
              <a:rPr lang="en-US" sz="2800" b="1" dirty="0" smtClean="0">
                <a:latin typeface="+mn-lt"/>
              </a:rPr>
              <a:t>:</a:t>
            </a:r>
            <a:r>
              <a:rPr lang="en-US" sz="2800" dirty="0" smtClean="0">
                <a:latin typeface="+mn-lt"/>
              </a:rPr>
              <a:t> Are found in the tumor. </a:t>
            </a:r>
          </a:p>
          <a:p>
            <a:endParaRPr lang="en-US" sz="2800" dirty="0">
              <a:latin typeface="+mn-lt"/>
            </a:endParaRPr>
          </a:p>
          <a:p>
            <a:r>
              <a:rPr lang="en-US" sz="2800" dirty="0" smtClean="0">
                <a:latin typeface="+mn-lt"/>
              </a:rPr>
              <a:t>They </a:t>
            </a:r>
            <a:r>
              <a:rPr lang="en-US" sz="2800" dirty="0" smtClean="0">
                <a:latin typeface="+mn-lt"/>
              </a:rPr>
              <a:t>are called </a:t>
            </a:r>
            <a:r>
              <a:rPr lang="en-US" sz="2800" u="sng" dirty="0" smtClean="0">
                <a:latin typeface="+mn-lt"/>
              </a:rPr>
              <a:t>somatic mutations</a:t>
            </a:r>
            <a:r>
              <a:rPr lang="en-US" sz="2800" dirty="0" smtClean="0">
                <a:latin typeface="+mn-lt"/>
              </a:rPr>
              <a:t>.</a:t>
            </a:r>
            <a:endParaRPr lang="en-US" sz="2800" dirty="0">
              <a:latin typeface="+mn-lt"/>
            </a:endParaRPr>
          </a:p>
          <a:p>
            <a:endParaRPr lang="en-US" sz="2800" dirty="0" smtClean="0">
              <a:latin typeface="+mn-lt"/>
            </a:endParaRPr>
          </a:p>
          <a:p>
            <a:r>
              <a:rPr lang="en-US" sz="2800" dirty="0">
                <a:latin typeface="+mn-lt"/>
              </a:rPr>
              <a:t> </a:t>
            </a:r>
          </a:p>
          <a:p>
            <a:endParaRPr lang="en-US" dirty="0"/>
          </a:p>
        </p:txBody>
      </p:sp>
    </p:spTree>
    <p:extLst>
      <p:ext uri="{BB962C8B-B14F-4D97-AF65-F5344CB8AC3E}">
        <p14:creationId xmlns:p14="http://schemas.microsoft.com/office/powerpoint/2010/main" val="20252275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20070" y="76230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Activity </a:t>
            </a:r>
            <a:br>
              <a:rPr lang="en-US" dirty="0"/>
            </a:br>
            <a:endParaRPr lang="en-US" dirty="0"/>
          </a:p>
        </p:txBody>
      </p:sp>
      <p:sp>
        <p:nvSpPr>
          <p:cNvPr id="6" name="Rectangle 5"/>
          <p:cNvSpPr/>
          <p:nvPr/>
        </p:nvSpPr>
        <p:spPr>
          <a:xfrm>
            <a:off x="558800" y="1905306"/>
            <a:ext cx="8407400" cy="2677656"/>
          </a:xfrm>
          <a:prstGeom prst="rect">
            <a:avLst/>
          </a:prstGeom>
        </p:spPr>
        <p:txBody>
          <a:bodyPr wrap="square">
            <a:spAutoFit/>
          </a:bodyPr>
          <a:lstStyle/>
          <a:p>
            <a:r>
              <a:rPr lang="en-US" sz="2800" dirty="0" smtClean="0">
                <a:latin typeface="+mj-lt"/>
              </a:rPr>
              <a:t>Divide into groups of three and </a:t>
            </a:r>
            <a:r>
              <a:rPr lang="en-US" sz="2800" dirty="0">
                <a:latin typeface="+mj-lt"/>
              </a:rPr>
              <a:t>d</a:t>
            </a:r>
            <a:r>
              <a:rPr lang="en-US" sz="2800" dirty="0" smtClean="0">
                <a:latin typeface="+mj-lt"/>
              </a:rPr>
              <a:t>iscuss </a:t>
            </a:r>
            <a:r>
              <a:rPr lang="en-US" sz="2800" dirty="0" err="1" smtClean="0">
                <a:latin typeface="+mj-lt"/>
              </a:rPr>
              <a:t>overdiagnosis</a:t>
            </a:r>
            <a:r>
              <a:rPr lang="en-US" sz="2800" dirty="0" smtClean="0">
                <a:latin typeface="+mj-lt"/>
              </a:rPr>
              <a:t> in the context of liver cancer and sarcomas. </a:t>
            </a:r>
          </a:p>
          <a:p>
            <a:endParaRPr lang="en-US" sz="2800" dirty="0">
              <a:latin typeface="+mj-lt"/>
            </a:endParaRPr>
          </a:p>
          <a:p>
            <a:r>
              <a:rPr lang="en-US" sz="2800" dirty="0" smtClean="0">
                <a:latin typeface="+mj-lt"/>
              </a:rPr>
              <a:t>Use the worksheet to evaluate the utility of the screens for liver cancer and sarcomas. </a:t>
            </a:r>
          </a:p>
          <a:p>
            <a:endParaRPr lang="en-US" sz="2800" dirty="0">
              <a:latin typeface="+mj-lt"/>
            </a:endParaRPr>
          </a:p>
        </p:txBody>
      </p:sp>
    </p:spTree>
    <p:extLst>
      <p:ext uri="{BB962C8B-B14F-4D97-AF65-F5344CB8AC3E}">
        <p14:creationId xmlns:p14="http://schemas.microsoft.com/office/powerpoint/2010/main" val="321165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3840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Wrap up</a:t>
            </a:r>
            <a:endParaRPr lang="en-US" dirty="0"/>
          </a:p>
        </p:txBody>
      </p:sp>
      <p:sp>
        <p:nvSpPr>
          <p:cNvPr id="9" name="Rectangle 8"/>
          <p:cNvSpPr/>
          <p:nvPr/>
        </p:nvSpPr>
        <p:spPr>
          <a:xfrm>
            <a:off x="558800" y="1245212"/>
            <a:ext cx="8216900" cy="3539431"/>
          </a:xfrm>
          <a:prstGeom prst="rect">
            <a:avLst/>
          </a:prstGeom>
        </p:spPr>
        <p:txBody>
          <a:bodyPr wrap="square">
            <a:spAutoFit/>
          </a:bodyPr>
          <a:lstStyle/>
          <a:p>
            <a:endParaRPr lang="en-US" sz="2800" b="1" dirty="0">
              <a:latin typeface="+mj-lt"/>
            </a:endParaRPr>
          </a:p>
          <a:p>
            <a:pPr marL="457200" indent="-457200">
              <a:buFont typeface="Arial"/>
              <a:buChar char="•"/>
            </a:pPr>
            <a:r>
              <a:rPr lang="en-US" sz="2800" dirty="0" smtClean="0">
                <a:latin typeface="+mj-lt"/>
              </a:rPr>
              <a:t>What do </a:t>
            </a:r>
            <a:r>
              <a:rPr lang="en-US" sz="2800" dirty="0">
                <a:latin typeface="+mj-lt"/>
              </a:rPr>
              <a:t>mammograms and PSA tests have in </a:t>
            </a:r>
            <a:r>
              <a:rPr lang="en-US" sz="2800" dirty="0" smtClean="0">
                <a:latin typeface="+mj-lt"/>
              </a:rPr>
              <a:t>common with the liver cancer and sarcoma screens?</a:t>
            </a:r>
            <a:endParaRPr lang="en-US" sz="2800" dirty="0" smtClean="0">
              <a:latin typeface="+mn-lt"/>
            </a:endParaRPr>
          </a:p>
          <a:p>
            <a:endParaRPr lang="en-US" sz="2800" dirty="0" smtClean="0">
              <a:latin typeface="+mn-lt"/>
            </a:endParaRPr>
          </a:p>
          <a:p>
            <a:endParaRPr lang="en-US" sz="2800" dirty="0" smtClean="0">
              <a:latin typeface="+mn-lt"/>
            </a:endParaRPr>
          </a:p>
          <a:p>
            <a:pPr marL="457200" indent="-457200">
              <a:buFont typeface="Arial"/>
              <a:buChar char="•"/>
            </a:pPr>
            <a:r>
              <a:rPr lang="en-US" sz="2800" dirty="0" smtClean="0">
                <a:latin typeface="+mn-lt"/>
              </a:rPr>
              <a:t>What is another major problem with interpreting the results of screens?</a:t>
            </a:r>
          </a:p>
          <a:p>
            <a:pPr marL="457200" indent="-457200">
              <a:buFont typeface="Arial"/>
              <a:buChar char="•"/>
            </a:pPr>
            <a:endParaRPr lang="en-US" sz="2800" dirty="0">
              <a:latin typeface="+mn-lt"/>
            </a:endParaRPr>
          </a:p>
        </p:txBody>
      </p:sp>
    </p:spTree>
    <p:extLst>
      <p:ext uri="{BB962C8B-B14F-4D97-AF65-F5344CB8AC3E}">
        <p14:creationId xmlns:p14="http://schemas.microsoft.com/office/powerpoint/2010/main" val="215970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3840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Wrap up</a:t>
            </a:r>
            <a:endParaRPr lang="en-US" dirty="0"/>
          </a:p>
        </p:txBody>
      </p:sp>
      <p:sp>
        <p:nvSpPr>
          <p:cNvPr id="9" name="Rectangle 8"/>
          <p:cNvSpPr/>
          <p:nvPr/>
        </p:nvSpPr>
        <p:spPr>
          <a:xfrm>
            <a:off x="558800" y="1492188"/>
            <a:ext cx="8216900" cy="3108544"/>
          </a:xfrm>
          <a:prstGeom prst="rect">
            <a:avLst/>
          </a:prstGeom>
        </p:spPr>
        <p:txBody>
          <a:bodyPr wrap="square">
            <a:spAutoFit/>
          </a:bodyPr>
          <a:lstStyle/>
          <a:p>
            <a:endParaRPr lang="en-US" sz="2800" b="1" dirty="0">
              <a:latin typeface="+mj-lt"/>
            </a:endParaRPr>
          </a:p>
          <a:p>
            <a:pPr marL="457200" indent="-457200">
              <a:buFont typeface="Arial"/>
              <a:buChar char="•"/>
            </a:pPr>
            <a:r>
              <a:rPr lang="en-US" sz="2800" dirty="0" smtClean="0">
                <a:latin typeface="+mn-lt"/>
              </a:rPr>
              <a:t>Which should drive screening guidelines – population statistics or individual experiences?</a:t>
            </a:r>
          </a:p>
          <a:p>
            <a:endParaRPr lang="en-US" sz="2800" dirty="0" smtClean="0">
              <a:latin typeface="+mn-lt"/>
            </a:endParaRPr>
          </a:p>
          <a:p>
            <a:endParaRPr lang="en-US" sz="2800" dirty="0" smtClean="0">
              <a:latin typeface="+mn-lt"/>
            </a:endParaRPr>
          </a:p>
          <a:p>
            <a:pPr marL="457200" indent="-457200">
              <a:buFont typeface="Arial"/>
              <a:buChar char="•"/>
            </a:pPr>
            <a:r>
              <a:rPr lang="en-US" sz="2800" dirty="0" smtClean="0">
                <a:latin typeface="+mn-lt"/>
              </a:rPr>
              <a:t>Where is the cost of an ineffective screen?</a:t>
            </a:r>
          </a:p>
          <a:p>
            <a:pPr marL="457200" indent="-457200">
              <a:buFont typeface="Arial"/>
              <a:buChar char="•"/>
            </a:pPr>
            <a:endParaRPr lang="en-US" sz="2800" dirty="0">
              <a:latin typeface="+mn-lt"/>
            </a:endParaRPr>
          </a:p>
        </p:txBody>
      </p:sp>
    </p:spTree>
    <p:extLst>
      <p:ext uri="{BB962C8B-B14F-4D97-AF65-F5344CB8AC3E}">
        <p14:creationId xmlns:p14="http://schemas.microsoft.com/office/powerpoint/2010/main" val="290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a:t>Homework</a:t>
            </a:r>
          </a:p>
        </p:txBody>
      </p:sp>
      <p:sp>
        <p:nvSpPr>
          <p:cNvPr id="2" name="TextBox 1"/>
          <p:cNvSpPr txBox="1"/>
          <p:nvPr/>
        </p:nvSpPr>
        <p:spPr>
          <a:xfrm>
            <a:off x="922879" y="2665289"/>
            <a:ext cx="6835780" cy="1231106"/>
          </a:xfrm>
          <a:prstGeom prst="rect">
            <a:avLst/>
          </a:prstGeom>
          <a:noFill/>
        </p:spPr>
        <p:txBody>
          <a:bodyPr wrap="square" rtlCol="0">
            <a:spAutoFit/>
          </a:bodyPr>
          <a:lstStyle/>
          <a:p>
            <a:pPr marL="457200" indent="-457200">
              <a:buFont typeface="Arial"/>
              <a:buChar char="•"/>
            </a:pPr>
            <a:r>
              <a:rPr lang="en-US" sz="2800" dirty="0">
                <a:latin typeface="+mn-lt"/>
              </a:rPr>
              <a:t>Review the </a:t>
            </a:r>
            <a:r>
              <a:rPr lang="en-US" sz="2800" dirty="0" smtClean="0">
                <a:latin typeface="+mn-lt"/>
              </a:rPr>
              <a:t>two-page information sheets for tomorrow’s lesson</a:t>
            </a:r>
            <a:endParaRPr lang="en-US" sz="2800" dirty="0">
              <a:latin typeface="+mn-lt"/>
            </a:endParaRPr>
          </a:p>
          <a:p>
            <a:endParaRPr lang="en-US" dirty="0"/>
          </a:p>
        </p:txBody>
      </p:sp>
    </p:spTree>
    <p:extLst>
      <p:ext uri="{BB962C8B-B14F-4D97-AF65-F5344CB8AC3E}">
        <p14:creationId xmlns:p14="http://schemas.microsoft.com/office/powerpoint/2010/main" val="38079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106529"/>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310197" y="2028186"/>
            <a:ext cx="8592503" cy="1114045"/>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sz="2800" dirty="0" smtClean="0"/>
              <a:t>What challenge did the journalist you read about in yesterday’s homework face?</a:t>
            </a:r>
          </a:p>
          <a:p>
            <a:endParaRPr lang="en-US" sz="2800" dirty="0"/>
          </a:p>
          <a:p>
            <a:r>
              <a:rPr lang="en-US" sz="2800" dirty="0" smtClean="0"/>
              <a:t>What would an ideal screening test look like? </a:t>
            </a:r>
          </a:p>
          <a:p>
            <a:pPr marL="457200" lvl="1" indent="0">
              <a:buNone/>
            </a:pPr>
            <a:endParaRPr lang="en-US" dirty="0"/>
          </a:p>
          <a:p>
            <a:pPr marL="457200" lvl="1" indent="0">
              <a:buNone/>
            </a:pPr>
            <a:endParaRPr lang="en-US" sz="3200" dirty="0" smtClean="0"/>
          </a:p>
          <a:p>
            <a:pPr marL="457200" lvl="1" indent="0">
              <a:buNone/>
            </a:pPr>
            <a:endParaRPr lang="en-US" dirty="0"/>
          </a:p>
          <a:p>
            <a:pPr marL="400050" lvl="1" indent="0">
              <a:buNone/>
            </a:pPr>
            <a:endParaRPr lang="en-US" dirty="0">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An ideal screening test</a:t>
            </a:r>
            <a:endParaRPr lang="en-US" dirty="0"/>
          </a:p>
        </p:txBody>
      </p:sp>
      <p:sp>
        <p:nvSpPr>
          <p:cNvPr id="4" name="TextBox 3"/>
          <p:cNvSpPr txBox="1"/>
          <p:nvPr/>
        </p:nvSpPr>
        <p:spPr>
          <a:xfrm>
            <a:off x="560870" y="1605934"/>
            <a:ext cx="8229600" cy="4678204"/>
          </a:xfrm>
          <a:prstGeom prst="rect">
            <a:avLst/>
          </a:prstGeom>
          <a:noFill/>
        </p:spPr>
        <p:txBody>
          <a:bodyPr wrap="square" rtlCol="0">
            <a:spAutoFit/>
          </a:bodyPr>
          <a:lstStyle/>
          <a:p>
            <a:r>
              <a:rPr lang="en-US" sz="2800" dirty="0">
                <a:latin typeface="+mn-lt"/>
              </a:rPr>
              <a:t>An ideal screening test </a:t>
            </a:r>
            <a:r>
              <a:rPr lang="en-US" sz="2800" dirty="0" smtClean="0">
                <a:latin typeface="+mn-lt"/>
              </a:rPr>
              <a:t>would:</a:t>
            </a:r>
          </a:p>
          <a:p>
            <a:endParaRPr lang="en-US" sz="2800" dirty="0">
              <a:latin typeface="+mn-lt"/>
            </a:endParaRPr>
          </a:p>
          <a:p>
            <a:r>
              <a:rPr lang="en-US" sz="2800" dirty="0" smtClean="0">
                <a:latin typeface="+mn-lt"/>
              </a:rPr>
              <a:t>detect everyone who has a tumor, and needs treating for it, and no-one who:</a:t>
            </a:r>
          </a:p>
          <a:p>
            <a:r>
              <a:rPr lang="en-US" sz="2800" dirty="0" smtClean="0">
                <a:latin typeface="+mn-lt"/>
              </a:rPr>
              <a:t> </a:t>
            </a:r>
          </a:p>
          <a:p>
            <a:pPr marL="457200" indent="-457200">
              <a:buFont typeface="Arial"/>
              <a:buChar char="•"/>
            </a:pPr>
            <a:r>
              <a:rPr lang="en-US" sz="2800" dirty="0" smtClean="0">
                <a:latin typeface="+mn-lt"/>
              </a:rPr>
              <a:t>has a tumor and doesn’t need treating</a:t>
            </a:r>
          </a:p>
          <a:p>
            <a:pPr marL="457200" indent="-457200">
              <a:buFont typeface="Arial"/>
              <a:buChar char="•"/>
            </a:pPr>
            <a:endParaRPr lang="en-US" sz="2800" dirty="0" smtClean="0">
              <a:latin typeface="+mn-lt"/>
            </a:endParaRPr>
          </a:p>
          <a:p>
            <a:pPr marL="457200" indent="-457200">
              <a:buFont typeface="Arial"/>
              <a:buChar char="•"/>
            </a:pPr>
            <a:r>
              <a:rPr lang="en-US" sz="2800" dirty="0" smtClean="0">
                <a:latin typeface="+mn-lt"/>
              </a:rPr>
              <a:t>doesn’t have a tumor.  </a:t>
            </a:r>
            <a:endParaRPr lang="en-US" sz="2800" dirty="0">
              <a:latin typeface="+mn-lt"/>
            </a:endParaRPr>
          </a:p>
          <a:p>
            <a:endParaRPr lang="en-US" sz="2800" dirty="0" smtClean="0">
              <a:latin typeface="+mn-lt"/>
            </a:endParaRPr>
          </a:p>
          <a:p>
            <a:r>
              <a:rPr lang="en-US" sz="2800" dirty="0">
                <a:latin typeface="+mn-lt"/>
              </a:rPr>
              <a:t> </a:t>
            </a:r>
          </a:p>
          <a:p>
            <a:endParaRPr lang="en-US" dirty="0"/>
          </a:p>
        </p:txBody>
      </p:sp>
    </p:spTree>
    <p:extLst>
      <p:ext uri="{BB962C8B-B14F-4D97-AF65-F5344CB8AC3E}">
        <p14:creationId xmlns:p14="http://schemas.microsoft.com/office/powerpoint/2010/main" val="2981344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a:t>S</a:t>
            </a:r>
            <a:r>
              <a:rPr lang="en-US" dirty="0" smtClean="0"/>
              <a:t>ensitivity and specificity</a:t>
            </a:r>
            <a:endParaRPr lang="en-US" dirty="0"/>
          </a:p>
        </p:txBody>
      </p:sp>
      <p:sp>
        <p:nvSpPr>
          <p:cNvPr id="4" name="TextBox 3"/>
          <p:cNvSpPr txBox="1"/>
          <p:nvPr/>
        </p:nvSpPr>
        <p:spPr>
          <a:xfrm>
            <a:off x="560870" y="1605934"/>
            <a:ext cx="8229600" cy="4678204"/>
          </a:xfrm>
          <a:prstGeom prst="rect">
            <a:avLst/>
          </a:prstGeom>
          <a:noFill/>
        </p:spPr>
        <p:txBody>
          <a:bodyPr wrap="square" rtlCol="0">
            <a:spAutoFit/>
          </a:bodyPr>
          <a:lstStyle/>
          <a:p>
            <a:endParaRPr lang="en-US" sz="2800" b="1" dirty="0" smtClean="0">
              <a:latin typeface="+mn-lt"/>
            </a:endParaRPr>
          </a:p>
          <a:p>
            <a:pPr marL="457200" indent="-457200">
              <a:buFont typeface="Arial"/>
              <a:buChar char="•"/>
            </a:pPr>
            <a:r>
              <a:rPr lang="en-US" sz="2800" b="1" dirty="0" smtClean="0">
                <a:latin typeface="+mn-lt"/>
              </a:rPr>
              <a:t>Sensitivity</a:t>
            </a:r>
            <a:r>
              <a:rPr lang="en-US" sz="2800" b="1" dirty="0">
                <a:latin typeface="+mn-lt"/>
              </a:rPr>
              <a:t>: </a:t>
            </a:r>
            <a:r>
              <a:rPr lang="en-US" sz="2800" dirty="0" smtClean="0">
                <a:latin typeface="+mn-lt"/>
              </a:rPr>
              <a:t>How well the screen detects people who </a:t>
            </a:r>
            <a:r>
              <a:rPr lang="en-US" sz="2800" u="sng" dirty="0" smtClean="0">
                <a:latin typeface="+mn-lt"/>
              </a:rPr>
              <a:t>have </a:t>
            </a:r>
            <a:r>
              <a:rPr lang="en-US" sz="2800" u="sng" dirty="0">
                <a:latin typeface="+mn-lt"/>
              </a:rPr>
              <a:t>the </a:t>
            </a:r>
            <a:r>
              <a:rPr lang="en-US" sz="2800" u="sng" dirty="0" smtClean="0">
                <a:latin typeface="+mn-lt"/>
              </a:rPr>
              <a:t>disease</a:t>
            </a:r>
            <a:r>
              <a:rPr lang="en-US" sz="2800" dirty="0" smtClean="0">
                <a:latin typeface="+mn-lt"/>
              </a:rPr>
              <a:t>.</a:t>
            </a:r>
          </a:p>
          <a:p>
            <a:endParaRPr lang="en-US" sz="2800" dirty="0" smtClean="0">
              <a:latin typeface="+mn-lt"/>
            </a:endParaRPr>
          </a:p>
          <a:p>
            <a:endParaRPr lang="en-US" sz="2800" dirty="0">
              <a:latin typeface="+mn-lt"/>
            </a:endParaRPr>
          </a:p>
          <a:p>
            <a:pPr marL="457200" indent="-457200">
              <a:buFont typeface="Arial"/>
              <a:buChar char="•"/>
            </a:pPr>
            <a:r>
              <a:rPr lang="en-US" sz="2800" b="1" dirty="0">
                <a:latin typeface="+mn-lt"/>
              </a:rPr>
              <a:t>Specificity:</a:t>
            </a:r>
            <a:r>
              <a:rPr lang="en-US" sz="2800" dirty="0">
                <a:latin typeface="+mn-lt"/>
              </a:rPr>
              <a:t> </a:t>
            </a:r>
            <a:r>
              <a:rPr lang="en-US" sz="2800" dirty="0" smtClean="0">
                <a:latin typeface="+mn-lt"/>
              </a:rPr>
              <a:t>How well the screen distinguishes people who are </a:t>
            </a:r>
            <a:r>
              <a:rPr lang="en-US" sz="2800" u="sng" dirty="0" smtClean="0">
                <a:latin typeface="+mn-lt"/>
              </a:rPr>
              <a:t>disease</a:t>
            </a:r>
            <a:r>
              <a:rPr lang="en-US" sz="2800" u="sng" dirty="0">
                <a:latin typeface="+mn-lt"/>
              </a:rPr>
              <a:t>-</a:t>
            </a:r>
            <a:r>
              <a:rPr lang="en-US" sz="2800" u="sng" dirty="0" smtClean="0">
                <a:latin typeface="+mn-lt"/>
              </a:rPr>
              <a:t>free</a:t>
            </a:r>
            <a:r>
              <a:rPr lang="en-US" sz="2800" dirty="0" smtClean="0">
                <a:latin typeface="+mn-lt"/>
              </a:rPr>
              <a:t>.</a:t>
            </a:r>
          </a:p>
          <a:p>
            <a:endParaRPr lang="en-US" sz="2800" dirty="0">
              <a:latin typeface="+mn-lt"/>
            </a:endParaRPr>
          </a:p>
          <a:p>
            <a:endParaRPr lang="en-US" sz="2800" dirty="0" smtClean="0">
              <a:latin typeface="+mn-lt"/>
            </a:endParaRPr>
          </a:p>
          <a:p>
            <a:pPr algn="ctr"/>
            <a:r>
              <a:rPr lang="en-US" sz="2800" dirty="0">
                <a:latin typeface="+mn-lt"/>
              </a:rPr>
              <a:t> </a:t>
            </a:r>
          </a:p>
          <a:p>
            <a:endParaRPr lang="en-US" dirty="0"/>
          </a:p>
        </p:txBody>
      </p:sp>
    </p:spTree>
    <p:extLst>
      <p:ext uri="{BB962C8B-B14F-4D97-AF65-F5344CB8AC3E}">
        <p14:creationId xmlns:p14="http://schemas.microsoft.com/office/powerpoint/2010/main" val="876300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010" y="188281"/>
            <a:ext cx="8229600" cy="1143053"/>
          </a:xfrm>
        </p:spPr>
        <p:txBody>
          <a:bodyPr/>
          <a:lstStyle/>
          <a:p>
            <a:r>
              <a:rPr lang="en-US" dirty="0" smtClean="0"/>
              <a:t>Screens: sensitivity and specificity</a:t>
            </a:r>
            <a:endParaRPr lang="en-US" dirty="0"/>
          </a:p>
        </p:txBody>
      </p:sp>
      <p:grpSp>
        <p:nvGrpSpPr>
          <p:cNvPr id="29" name="Group 28"/>
          <p:cNvGrpSpPr/>
          <p:nvPr/>
        </p:nvGrpSpPr>
        <p:grpSpPr>
          <a:xfrm>
            <a:off x="3168229" y="2599826"/>
            <a:ext cx="2366680" cy="1713872"/>
            <a:chOff x="2727229" y="1435520"/>
            <a:chExt cx="2366680" cy="1713872"/>
          </a:xfrm>
        </p:grpSpPr>
        <p:sp>
          <p:nvSpPr>
            <p:cNvPr id="3" name="Smiley Face 2"/>
            <p:cNvSpPr/>
            <p:nvPr/>
          </p:nvSpPr>
          <p:spPr>
            <a:xfrm>
              <a:off x="3342378" y="2001814"/>
              <a:ext cx="410099" cy="422624"/>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4411029" y="1688909"/>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2796815" y="2704907"/>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miley Face 6"/>
            <p:cNvSpPr/>
            <p:nvPr/>
          </p:nvSpPr>
          <p:spPr>
            <a:xfrm>
              <a:off x="3547427" y="2704907"/>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2727229" y="1790507"/>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3342377" y="1435520"/>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4109923" y="2214562"/>
              <a:ext cx="410099" cy="422624"/>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3840233" y="1731601"/>
              <a:ext cx="410099" cy="422624"/>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miley Face 11"/>
            <p:cNvSpPr/>
            <p:nvPr/>
          </p:nvSpPr>
          <p:spPr>
            <a:xfrm>
              <a:off x="4683810" y="2453380"/>
              <a:ext cx="410099" cy="422624"/>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4162575" y="2726768"/>
              <a:ext cx="410099" cy="422624"/>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016575" y="2773483"/>
            <a:ext cx="1801214" cy="1109851"/>
            <a:chOff x="6491646" y="1732848"/>
            <a:chExt cx="1801214" cy="1109824"/>
          </a:xfrm>
        </p:grpSpPr>
        <p:sp>
          <p:nvSpPr>
            <p:cNvPr id="14" name="Smiley Face 13"/>
            <p:cNvSpPr/>
            <p:nvPr/>
          </p:nvSpPr>
          <p:spPr>
            <a:xfrm>
              <a:off x="6508579" y="2420059"/>
              <a:ext cx="410099" cy="422613"/>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6491646" y="1732848"/>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45866" y="1759488"/>
              <a:ext cx="967332" cy="369332"/>
            </a:xfrm>
            <a:prstGeom prst="rect">
              <a:avLst/>
            </a:prstGeom>
            <a:noFill/>
          </p:spPr>
          <p:txBody>
            <a:bodyPr wrap="none" rtlCol="0">
              <a:spAutoFit/>
            </a:bodyPr>
            <a:lstStyle/>
            <a:p>
              <a:r>
                <a:rPr lang="en-US" dirty="0" smtClean="0"/>
                <a:t>Healthy</a:t>
              </a:r>
              <a:endParaRPr lang="en-US" dirty="0"/>
            </a:p>
          </p:txBody>
        </p:sp>
        <p:sp>
          <p:nvSpPr>
            <p:cNvPr id="17" name="TextBox 16"/>
            <p:cNvSpPr txBox="1"/>
            <p:nvPr/>
          </p:nvSpPr>
          <p:spPr>
            <a:xfrm>
              <a:off x="7145866" y="2446699"/>
              <a:ext cx="1146994" cy="369332"/>
            </a:xfrm>
            <a:prstGeom prst="rect">
              <a:avLst/>
            </a:prstGeom>
            <a:noFill/>
          </p:spPr>
          <p:txBody>
            <a:bodyPr wrap="none" rtlCol="0">
              <a:spAutoFit/>
            </a:bodyPr>
            <a:lstStyle/>
            <a:p>
              <a:r>
                <a:rPr lang="en-US" dirty="0" smtClean="0"/>
                <a:t>Diseased</a:t>
              </a:r>
              <a:endParaRPr lang="en-US" dirty="0"/>
            </a:p>
          </p:txBody>
        </p:sp>
      </p:grpSp>
    </p:spTree>
    <p:extLst>
      <p:ext uri="{BB962C8B-B14F-4D97-AF65-F5344CB8AC3E}">
        <p14:creationId xmlns:p14="http://schemas.microsoft.com/office/powerpoint/2010/main" val="967784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Screen 1 – sensitivity problem</a:t>
            </a:r>
            <a:endParaRPr lang="en-US" dirty="0"/>
          </a:p>
        </p:txBody>
      </p:sp>
      <p:sp>
        <p:nvSpPr>
          <p:cNvPr id="4" name="TextBox 3"/>
          <p:cNvSpPr txBox="1"/>
          <p:nvPr/>
        </p:nvSpPr>
        <p:spPr>
          <a:xfrm>
            <a:off x="221252" y="5733775"/>
            <a:ext cx="8922748" cy="584776"/>
          </a:xfrm>
          <a:prstGeom prst="rect">
            <a:avLst/>
          </a:prstGeom>
          <a:noFill/>
        </p:spPr>
        <p:txBody>
          <a:bodyPr wrap="square" rtlCol="0">
            <a:spAutoFit/>
          </a:bodyPr>
          <a:lstStyle/>
          <a:p>
            <a:pPr algn="ctr"/>
            <a:r>
              <a:rPr lang="en-US" sz="3200" b="1" dirty="0" smtClean="0">
                <a:latin typeface="+mn-lt"/>
              </a:rPr>
              <a:t>30% of people may get treatment they don’t need!</a:t>
            </a:r>
          </a:p>
        </p:txBody>
      </p:sp>
      <p:sp>
        <p:nvSpPr>
          <p:cNvPr id="3" name="Smiley Face 2"/>
          <p:cNvSpPr/>
          <p:nvPr/>
        </p:nvSpPr>
        <p:spPr>
          <a:xfrm>
            <a:off x="3976562" y="2130642"/>
            <a:ext cx="410099" cy="422613"/>
          </a:xfrm>
          <a:prstGeom prst="smileyFace">
            <a:avLst>
              <a:gd name="adj" fmla="val -465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3570438" y="1600548"/>
            <a:ext cx="410099" cy="422613"/>
          </a:xfrm>
          <a:prstGeom prst="smileyFace">
            <a:avLst>
              <a:gd name="adj" fmla="val 4653"/>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2695588" y="2513286"/>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iley Face 6"/>
          <p:cNvSpPr/>
          <p:nvPr/>
        </p:nvSpPr>
        <p:spPr>
          <a:xfrm>
            <a:off x="3282827" y="2634349"/>
            <a:ext cx="410099" cy="422613"/>
          </a:xfrm>
          <a:prstGeom prst="smileyFace">
            <a:avLst>
              <a:gd name="adj" fmla="val 4653"/>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3016942" y="1340289"/>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3318106" y="2071684"/>
            <a:ext cx="410099" cy="422613"/>
          </a:xfrm>
          <a:prstGeom prst="smileyFace">
            <a:avLst>
              <a:gd name="adj" fmla="val 4653"/>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2727229" y="1903479"/>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4405516" y="1865146"/>
            <a:ext cx="410099" cy="422613"/>
          </a:xfrm>
          <a:prstGeom prst="smileyFace">
            <a:avLst>
              <a:gd name="adj" fmla="val -465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miley Face 11"/>
          <p:cNvSpPr/>
          <p:nvPr/>
        </p:nvSpPr>
        <p:spPr>
          <a:xfrm>
            <a:off x="4683810" y="2347540"/>
            <a:ext cx="410099" cy="422613"/>
          </a:xfrm>
          <a:prstGeom prst="smileyFace">
            <a:avLst>
              <a:gd name="adj" fmla="val -465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4162575" y="2620928"/>
            <a:ext cx="410099" cy="422613"/>
          </a:xfrm>
          <a:prstGeom prst="smileyFace">
            <a:avLst>
              <a:gd name="adj" fmla="val -465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7016575" y="1573908"/>
            <a:ext cx="1801214" cy="1109824"/>
            <a:chOff x="6491646" y="1732848"/>
            <a:chExt cx="1801214" cy="1109824"/>
          </a:xfrm>
        </p:grpSpPr>
        <p:sp>
          <p:nvSpPr>
            <p:cNvPr id="14" name="Smiley Face 13"/>
            <p:cNvSpPr/>
            <p:nvPr/>
          </p:nvSpPr>
          <p:spPr>
            <a:xfrm>
              <a:off x="6508579" y="2420059"/>
              <a:ext cx="410099" cy="422613"/>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6491646" y="1732848"/>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45866" y="1759488"/>
              <a:ext cx="967332" cy="369332"/>
            </a:xfrm>
            <a:prstGeom prst="rect">
              <a:avLst/>
            </a:prstGeom>
            <a:noFill/>
          </p:spPr>
          <p:txBody>
            <a:bodyPr wrap="none" rtlCol="0">
              <a:spAutoFit/>
            </a:bodyPr>
            <a:lstStyle/>
            <a:p>
              <a:r>
                <a:rPr lang="en-US" dirty="0" smtClean="0"/>
                <a:t>Healthy</a:t>
              </a:r>
              <a:endParaRPr lang="en-US" dirty="0"/>
            </a:p>
          </p:txBody>
        </p:sp>
        <p:sp>
          <p:nvSpPr>
            <p:cNvPr id="17" name="TextBox 16"/>
            <p:cNvSpPr txBox="1"/>
            <p:nvPr/>
          </p:nvSpPr>
          <p:spPr>
            <a:xfrm>
              <a:off x="7145866" y="2446699"/>
              <a:ext cx="1146994" cy="369332"/>
            </a:xfrm>
            <a:prstGeom prst="rect">
              <a:avLst/>
            </a:prstGeom>
            <a:noFill/>
          </p:spPr>
          <p:txBody>
            <a:bodyPr wrap="none" rtlCol="0">
              <a:spAutoFit/>
            </a:bodyPr>
            <a:lstStyle/>
            <a:p>
              <a:r>
                <a:rPr lang="en-US" dirty="0" smtClean="0"/>
                <a:t>Diseased</a:t>
              </a:r>
              <a:endParaRPr lang="en-US" dirty="0"/>
            </a:p>
          </p:txBody>
        </p:sp>
      </p:grpSp>
      <p:sp>
        <p:nvSpPr>
          <p:cNvPr id="20" name="TextBox 19"/>
          <p:cNvSpPr txBox="1"/>
          <p:nvPr/>
        </p:nvSpPr>
        <p:spPr>
          <a:xfrm>
            <a:off x="5093909" y="3043541"/>
            <a:ext cx="1681796" cy="523220"/>
          </a:xfrm>
          <a:prstGeom prst="rect">
            <a:avLst/>
          </a:prstGeom>
          <a:noFill/>
        </p:spPr>
        <p:txBody>
          <a:bodyPr wrap="none" rtlCol="0">
            <a:spAutoFit/>
          </a:bodyPr>
          <a:lstStyle/>
          <a:p>
            <a:r>
              <a:rPr lang="en-US" sz="2800" b="1" dirty="0" smtClean="0">
                <a:solidFill>
                  <a:srgbClr val="FF0000"/>
                </a:solidFill>
              </a:rPr>
              <a:t>Screen 1</a:t>
            </a:r>
            <a:endParaRPr lang="en-US" sz="2800" b="1" dirty="0">
              <a:solidFill>
                <a:srgbClr val="FF0000"/>
              </a:solidFill>
            </a:endParaRPr>
          </a:p>
        </p:txBody>
      </p:sp>
      <p:sp>
        <p:nvSpPr>
          <p:cNvPr id="25" name="TextBox 24"/>
          <p:cNvSpPr txBox="1"/>
          <p:nvPr/>
        </p:nvSpPr>
        <p:spPr>
          <a:xfrm>
            <a:off x="221252" y="2139817"/>
            <a:ext cx="2304637" cy="584776"/>
          </a:xfrm>
          <a:prstGeom prst="rect">
            <a:avLst/>
          </a:prstGeom>
          <a:noFill/>
        </p:spPr>
        <p:txBody>
          <a:bodyPr wrap="none" rtlCol="0">
            <a:spAutoFit/>
          </a:bodyPr>
          <a:lstStyle/>
          <a:p>
            <a:r>
              <a:rPr lang="en-US" sz="3200" b="1" dirty="0" smtClean="0"/>
              <a:t>Population</a:t>
            </a:r>
            <a:endParaRPr lang="en-US" sz="3200" b="1" dirty="0"/>
          </a:p>
        </p:txBody>
      </p:sp>
      <p:graphicFrame>
        <p:nvGraphicFramePr>
          <p:cNvPr id="29" name="Table 28"/>
          <p:cNvGraphicFramePr>
            <a:graphicFrameLocks noGrp="1"/>
          </p:cNvGraphicFramePr>
          <p:nvPr>
            <p:extLst>
              <p:ext uri="{D42A27DB-BD31-4B8C-83A1-F6EECF244321}">
                <p14:modId xmlns:p14="http://schemas.microsoft.com/office/powerpoint/2010/main" val="2724617398"/>
              </p:ext>
            </p:extLst>
          </p:nvPr>
        </p:nvGraphicFramePr>
        <p:xfrm>
          <a:off x="743596" y="3884366"/>
          <a:ext cx="3866970" cy="1527387"/>
        </p:xfrm>
        <a:graphic>
          <a:graphicData uri="http://schemas.openxmlformats.org/drawingml/2006/table">
            <a:tbl>
              <a:tblPr firstRow="1" bandRow="1">
                <a:tableStyleId>{2D5ABB26-0587-4C30-8999-92F81FD0307C}</a:tableStyleId>
              </a:tblPr>
              <a:tblGrid>
                <a:gridCol w="1479370"/>
                <a:gridCol w="2387600"/>
              </a:tblGrid>
              <a:tr h="509129">
                <a:tc>
                  <a:txBody>
                    <a:bodyPr/>
                    <a:lstStyle/>
                    <a:p>
                      <a:endParaRPr lang="en-US" sz="2500" b="1" dirty="0"/>
                    </a:p>
                  </a:txBody>
                  <a:tcPr marL="125539" marR="125539" marT="62769" marB="62769">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Population</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008000"/>
                          </a:solidFill>
                        </a:rPr>
                        <a:t>Healthy</a:t>
                      </a:r>
                      <a:endParaRPr lang="en-US" sz="2500" b="1" dirty="0">
                        <a:solidFill>
                          <a:srgbClr val="0080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6/10 = 60%</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FF6600"/>
                          </a:solidFill>
                        </a:rPr>
                        <a:t>Diseased</a:t>
                      </a:r>
                      <a:endParaRPr lang="en-US" sz="2500" b="1" dirty="0">
                        <a:solidFill>
                          <a:srgbClr val="FF66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4/10 = 40%</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357323784"/>
              </p:ext>
            </p:extLst>
          </p:nvPr>
        </p:nvGraphicFramePr>
        <p:xfrm>
          <a:off x="4773284" y="3884366"/>
          <a:ext cx="3866970" cy="1527387"/>
        </p:xfrm>
        <a:graphic>
          <a:graphicData uri="http://schemas.openxmlformats.org/drawingml/2006/table">
            <a:tbl>
              <a:tblPr firstRow="1" bandRow="1">
                <a:tableStyleId>{2D5ABB26-0587-4C30-8999-92F81FD0307C}</a:tableStyleId>
              </a:tblPr>
              <a:tblGrid>
                <a:gridCol w="1479370"/>
                <a:gridCol w="2387600"/>
              </a:tblGrid>
              <a:tr h="509129">
                <a:tc>
                  <a:txBody>
                    <a:bodyPr/>
                    <a:lstStyle/>
                    <a:p>
                      <a:endParaRPr lang="en-US" sz="2500" b="1" dirty="0"/>
                    </a:p>
                  </a:txBody>
                  <a:tcPr marL="125539" marR="125539" marT="62769" marB="62769">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Screen 1 Results</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008000"/>
                          </a:solidFill>
                        </a:rPr>
                        <a:t>False +</a:t>
                      </a:r>
                      <a:endParaRPr lang="en-US" sz="2500" b="1" dirty="0">
                        <a:solidFill>
                          <a:srgbClr val="0080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3/6 = 50%</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FF6600"/>
                          </a:solidFill>
                        </a:rPr>
                        <a:t>False</a:t>
                      </a:r>
                      <a:r>
                        <a:rPr lang="en-US" sz="2500" b="1" baseline="0" dirty="0" smtClean="0">
                          <a:solidFill>
                            <a:srgbClr val="FF6600"/>
                          </a:solidFill>
                        </a:rPr>
                        <a:t> –</a:t>
                      </a:r>
                      <a:endParaRPr lang="en-US" sz="2500" b="1" dirty="0">
                        <a:solidFill>
                          <a:srgbClr val="FF66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FF0000"/>
                          </a:solidFill>
                        </a:rPr>
                        <a:t>0%</a:t>
                      </a:r>
                      <a:endParaRPr lang="en-US" sz="2500" b="1" dirty="0">
                        <a:solidFill>
                          <a:srgbClr val="FF0000"/>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1791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Screen 2 – specificity problem</a:t>
            </a:r>
            <a:endParaRPr lang="en-US" dirty="0"/>
          </a:p>
        </p:txBody>
      </p:sp>
      <p:sp>
        <p:nvSpPr>
          <p:cNvPr id="4" name="TextBox 3"/>
          <p:cNvSpPr txBox="1"/>
          <p:nvPr/>
        </p:nvSpPr>
        <p:spPr>
          <a:xfrm>
            <a:off x="689840" y="5555975"/>
            <a:ext cx="8229600" cy="584776"/>
          </a:xfrm>
          <a:prstGeom prst="rect">
            <a:avLst/>
          </a:prstGeom>
          <a:noFill/>
        </p:spPr>
        <p:txBody>
          <a:bodyPr wrap="square" rtlCol="0">
            <a:spAutoFit/>
          </a:bodyPr>
          <a:lstStyle/>
          <a:p>
            <a:pPr algn="ctr"/>
            <a:r>
              <a:rPr lang="en-US" sz="3200" b="1" dirty="0" smtClean="0">
                <a:latin typeface="+mn-lt"/>
              </a:rPr>
              <a:t>20% of people have disease but don’t know!</a:t>
            </a:r>
          </a:p>
        </p:txBody>
      </p:sp>
      <p:sp>
        <p:nvSpPr>
          <p:cNvPr id="3" name="Smiley Face 2"/>
          <p:cNvSpPr/>
          <p:nvPr/>
        </p:nvSpPr>
        <p:spPr>
          <a:xfrm>
            <a:off x="3943058" y="2599066"/>
            <a:ext cx="410099" cy="422613"/>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3904873" y="1609079"/>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2629182" y="2445784"/>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iley Face 6"/>
          <p:cNvSpPr/>
          <p:nvPr/>
        </p:nvSpPr>
        <p:spPr>
          <a:xfrm>
            <a:off x="3342377" y="2599067"/>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2727229" y="1684667"/>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3342377" y="1329680"/>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3342377" y="1996521"/>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miley Face 10"/>
          <p:cNvSpPr/>
          <p:nvPr/>
        </p:nvSpPr>
        <p:spPr>
          <a:xfrm>
            <a:off x="4316480" y="1976473"/>
            <a:ext cx="410099" cy="422613"/>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miley Face 11"/>
          <p:cNvSpPr/>
          <p:nvPr/>
        </p:nvSpPr>
        <p:spPr>
          <a:xfrm>
            <a:off x="5027342" y="2290054"/>
            <a:ext cx="410099" cy="422613"/>
          </a:xfrm>
          <a:prstGeom prst="smileyFace">
            <a:avLst>
              <a:gd name="adj" fmla="val -4653"/>
            </a:avLst>
          </a:prstGeom>
          <a:solidFill>
            <a:srgbClr val="8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4514478" y="2810373"/>
            <a:ext cx="410099" cy="422613"/>
          </a:xfrm>
          <a:prstGeom prst="smileyFace">
            <a:avLst>
              <a:gd name="adj" fmla="val -4653"/>
            </a:avLst>
          </a:prstGeom>
          <a:solidFill>
            <a:srgbClr val="8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7016575" y="1573908"/>
            <a:ext cx="1801214" cy="1109824"/>
            <a:chOff x="6491646" y="1732848"/>
            <a:chExt cx="1801214" cy="1109824"/>
          </a:xfrm>
        </p:grpSpPr>
        <p:sp>
          <p:nvSpPr>
            <p:cNvPr id="14" name="Smiley Face 13"/>
            <p:cNvSpPr/>
            <p:nvPr/>
          </p:nvSpPr>
          <p:spPr>
            <a:xfrm>
              <a:off x="6508579" y="2420059"/>
              <a:ext cx="410099" cy="422613"/>
            </a:xfrm>
            <a:prstGeom prst="smileyFace">
              <a:avLst>
                <a:gd name="adj" fmla="val -4653"/>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6491646" y="1732848"/>
              <a:ext cx="410099" cy="422613"/>
            </a:xfrm>
            <a:prstGeom prst="smileyFace">
              <a:avLst>
                <a:gd name="adj" fmla="val 4653"/>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45866" y="1759488"/>
              <a:ext cx="967332" cy="369332"/>
            </a:xfrm>
            <a:prstGeom prst="rect">
              <a:avLst/>
            </a:prstGeom>
            <a:noFill/>
          </p:spPr>
          <p:txBody>
            <a:bodyPr wrap="none" rtlCol="0">
              <a:spAutoFit/>
            </a:bodyPr>
            <a:lstStyle/>
            <a:p>
              <a:r>
                <a:rPr lang="en-US" dirty="0" smtClean="0"/>
                <a:t>Healthy</a:t>
              </a:r>
              <a:endParaRPr lang="en-US" dirty="0"/>
            </a:p>
          </p:txBody>
        </p:sp>
        <p:sp>
          <p:nvSpPr>
            <p:cNvPr id="17" name="TextBox 16"/>
            <p:cNvSpPr txBox="1"/>
            <p:nvPr/>
          </p:nvSpPr>
          <p:spPr>
            <a:xfrm>
              <a:off x="7145866" y="2446699"/>
              <a:ext cx="1146994" cy="369332"/>
            </a:xfrm>
            <a:prstGeom prst="rect">
              <a:avLst/>
            </a:prstGeom>
            <a:noFill/>
          </p:spPr>
          <p:txBody>
            <a:bodyPr wrap="none" rtlCol="0">
              <a:spAutoFit/>
            </a:bodyPr>
            <a:lstStyle/>
            <a:p>
              <a:r>
                <a:rPr lang="en-US" dirty="0" smtClean="0"/>
                <a:t>Diseased</a:t>
              </a:r>
              <a:endParaRPr lang="en-US" dirty="0"/>
            </a:p>
          </p:txBody>
        </p:sp>
      </p:grpSp>
      <p:sp>
        <p:nvSpPr>
          <p:cNvPr id="24" name="TextBox 23"/>
          <p:cNvSpPr txBox="1"/>
          <p:nvPr/>
        </p:nvSpPr>
        <p:spPr>
          <a:xfrm>
            <a:off x="5232392" y="2820573"/>
            <a:ext cx="1681796" cy="523220"/>
          </a:xfrm>
          <a:prstGeom prst="rect">
            <a:avLst/>
          </a:prstGeom>
          <a:noFill/>
        </p:spPr>
        <p:txBody>
          <a:bodyPr wrap="none" rtlCol="0">
            <a:spAutoFit/>
          </a:bodyPr>
          <a:lstStyle/>
          <a:p>
            <a:r>
              <a:rPr lang="en-US" sz="2800" b="1" dirty="0" smtClean="0">
                <a:solidFill>
                  <a:srgbClr val="660066"/>
                </a:solidFill>
              </a:rPr>
              <a:t>Screen 2</a:t>
            </a:r>
            <a:endParaRPr lang="en-US" sz="2800" b="1" dirty="0">
              <a:solidFill>
                <a:srgbClr val="660066"/>
              </a:solidFill>
            </a:endParaRPr>
          </a:p>
        </p:txBody>
      </p:sp>
      <p:sp>
        <p:nvSpPr>
          <p:cNvPr id="25" name="TextBox 24"/>
          <p:cNvSpPr txBox="1"/>
          <p:nvPr/>
        </p:nvSpPr>
        <p:spPr>
          <a:xfrm>
            <a:off x="221252" y="2139817"/>
            <a:ext cx="2304637" cy="584776"/>
          </a:xfrm>
          <a:prstGeom prst="rect">
            <a:avLst/>
          </a:prstGeom>
          <a:noFill/>
        </p:spPr>
        <p:txBody>
          <a:bodyPr wrap="none" rtlCol="0">
            <a:spAutoFit/>
          </a:bodyPr>
          <a:lstStyle/>
          <a:p>
            <a:r>
              <a:rPr lang="en-US" sz="3200" b="1" dirty="0" smtClean="0"/>
              <a:t>Population</a:t>
            </a:r>
            <a:endParaRPr lang="en-US" sz="3200" b="1" dirty="0"/>
          </a:p>
        </p:txBody>
      </p:sp>
      <p:graphicFrame>
        <p:nvGraphicFramePr>
          <p:cNvPr id="26" name="Table 25"/>
          <p:cNvGraphicFramePr>
            <a:graphicFrameLocks noGrp="1"/>
          </p:cNvGraphicFramePr>
          <p:nvPr>
            <p:extLst>
              <p:ext uri="{D42A27DB-BD31-4B8C-83A1-F6EECF244321}">
                <p14:modId xmlns:p14="http://schemas.microsoft.com/office/powerpoint/2010/main" val="1748459304"/>
              </p:ext>
            </p:extLst>
          </p:nvPr>
        </p:nvGraphicFramePr>
        <p:xfrm>
          <a:off x="689840" y="3682153"/>
          <a:ext cx="3866970" cy="1527387"/>
        </p:xfrm>
        <a:graphic>
          <a:graphicData uri="http://schemas.openxmlformats.org/drawingml/2006/table">
            <a:tbl>
              <a:tblPr firstRow="1" bandRow="1">
                <a:tableStyleId>{2D5ABB26-0587-4C30-8999-92F81FD0307C}</a:tableStyleId>
              </a:tblPr>
              <a:tblGrid>
                <a:gridCol w="1479370"/>
                <a:gridCol w="2387600"/>
              </a:tblGrid>
              <a:tr h="509129">
                <a:tc>
                  <a:txBody>
                    <a:bodyPr/>
                    <a:lstStyle/>
                    <a:p>
                      <a:endParaRPr lang="en-US" sz="2500" b="1" dirty="0"/>
                    </a:p>
                  </a:txBody>
                  <a:tcPr marL="125539" marR="125539" marT="62769" marB="62769">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Population</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008000"/>
                          </a:solidFill>
                        </a:rPr>
                        <a:t>Healthy</a:t>
                      </a:r>
                      <a:endParaRPr lang="en-US" sz="2500" b="1" dirty="0">
                        <a:solidFill>
                          <a:srgbClr val="0080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60%</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FF6600"/>
                          </a:solidFill>
                        </a:rPr>
                        <a:t>Diseased</a:t>
                      </a:r>
                      <a:endParaRPr lang="en-US" sz="2500" b="1" dirty="0">
                        <a:solidFill>
                          <a:srgbClr val="FF66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40%</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231980336"/>
              </p:ext>
            </p:extLst>
          </p:nvPr>
        </p:nvGraphicFramePr>
        <p:xfrm>
          <a:off x="4719528" y="3682153"/>
          <a:ext cx="3866970" cy="1527387"/>
        </p:xfrm>
        <a:graphic>
          <a:graphicData uri="http://schemas.openxmlformats.org/drawingml/2006/table">
            <a:tbl>
              <a:tblPr firstRow="1" bandRow="1">
                <a:tableStyleId>{2D5ABB26-0587-4C30-8999-92F81FD0307C}</a:tableStyleId>
              </a:tblPr>
              <a:tblGrid>
                <a:gridCol w="1479370"/>
                <a:gridCol w="2387600"/>
              </a:tblGrid>
              <a:tr h="509129">
                <a:tc>
                  <a:txBody>
                    <a:bodyPr/>
                    <a:lstStyle/>
                    <a:p>
                      <a:endParaRPr lang="en-US" sz="2500" b="1" dirty="0"/>
                    </a:p>
                  </a:txBody>
                  <a:tcPr marL="125539" marR="125539" marT="62769" marB="62769">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Screen 2 Results</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008000"/>
                          </a:solidFill>
                        </a:rPr>
                        <a:t>False +</a:t>
                      </a:r>
                      <a:endParaRPr lang="en-US" sz="2500" b="1" dirty="0">
                        <a:solidFill>
                          <a:srgbClr val="0080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0%</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9129">
                <a:tc>
                  <a:txBody>
                    <a:bodyPr/>
                    <a:lstStyle/>
                    <a:p>
                      <a:r>
                        <a:rPr lang="en-US" sz="2500" b="1" dirty="0" smtClean="0">
                          <a:solidFill>
                            <a:srgbClr val="FF6600"/>
                          </a:solidFill>
                        </a:rPr>
                        <a:t>False</a:t>
                      </a:r>
                      <a:r>
                        <a:rPr lang="en-US" sz="2500" b="1" baseline="0" dirty="0" smtClean="0">
                          <a:solidFill>
                            <a:srgbClr val="FF6600"/>
                          </a:solidFill>
                        </a:rPr>
                        <a:t> –</a:t>
                      </a:r>
                      <a:endParaRPr lang="en-US" sz="2500" b="1" dirty="0">
                        <a:solidFill>
                          <a:srgbClr val="FF6600"/>
                        </a:solidFill>
                      </a:endParaRPr>
                    </a:p>
                  </a:txBody>
                  <a:tcPr marL="125539" marR="125539" marT="62769" marB="627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500" b="1" dirty="0" smtClean="0">
                          <a:solidFill>
                            <a:srgbClr val="660066"/>
                          </a:solidFill>
                        </a:rPr>
                        <a:t>50%</a:t>
                      </a:r>
                      <a:endParaRPr lang="en-US" sz="2500" b="1" dirty="0">
                        <a:solidFill>
                          <a:srgbClr val="660066"/>
                        </a:solidFill>
                      </a:endParaRPr>
                    </a:p>
                  </a:txBody>
                  <a:tcPr marL="125539" marR="125539" marT="62769" marB="6276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1791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07"/>
            <a:ext cx="8229600" cy="1143000"/>
          </a:xfrm>
        </p:spPr>
        <p:txBody>
          <a:bodyPr/>
          <a:lstStyle/>
          <a:p>
            <a:r>
              <a:rPr lang="en-US" dirty="0" smtClean="0"/>
              <a:t>False positives and false negatives </a:t>
            </a:r>
            <a:endParaRPr lang="en-US" dirty="0"/>
          </a:p>
        </p:txBody>
      </p:sp>
      <p:sp>
        <p:nvSpPr>
          <p:cNvPr id="4" name="TextBox 3"/>
          <p:cNvSpPr txBox="1"/>
          <p:nvPr/>
        </p:nvSpPr>
        <p:spPr>
          <a:xfrm>
            <a:off x="297040" y="1985878"/>
            <a:ext cx="8686800" cy="3323987"/>
          </a:xfrm>
          <a:prstGeom prst="rect">
            <a:avLst/>
          </a:prstGeom>
          <a:noFill/>
        </p:spPr>
        <p:txBody>
          <a:bodyPr wrap="square" rtlCol="0">
            <a:spAutoFit/>
          </a:bodyPr>
          <a:lstStyle/>
          <a:p>
            <a:pPr marL="457200" indent="-457200">
              <a:buFont typeface="Arial"/>
              <a:buChar char="•"/>
            </a:pPr>
            <a:r>
              <a:rPr lang="en-US" sz="3200" b="1" dirty="0" smtClean="0">
                <a:latin typeface="+mn-lt"/>
              </a:rPr>
              <a:t>False positive: </a:t>
            </a:r>
            <a:r>
              <a:rPr lang="en-US" sz="3200" dirty="0" smtClean="0">
                <a:latin typeface="+mn-lt"/>
              </a:rPr>
              <a:t>Someone diagnosed with a disease who’s healthy.  </a:t>
            </a:r>
          </a:p>
          <a:p>
            <a:endParaRPr lang="en-US" sz="3200" dirty="0" smtClean="0">
              <a:latin typeface="+mn-lt"/>
            </a:endParaRPr>
          </a:p>
          <a:p>
            <a:endParaRPr lang="en-US" sz="3200" dirty="0">
              <a:latin typeface="+mn-lt"/>
            </a:endParaRPr>
          </a:p>
          <a:p>
            <a:pPr marL="457200" indent="-457200">
              <a:buFont typeface="Arial"/>
              <a:buChar char="•"/>
            </a:pPr>
            <a:r>
              <a:rPr lang="en-US" sz="3200" b="1" dirty="0" smtClean="0">
                <a:latin typeface="+mn-lt"/>
              </a:rPr>
              <a:t>False negative: </a:t>
            </a:r>
            <a:r>
              <a:rPr lang="en-US" sz="3200" dirty="0" smtClean="0">
                <a:latin typeface="+mn-lt"/>
              </a:rPr>
              <a:t>Someone with a disease who’s diagnosed as healthy.</a:t>
            </a:r>
            <a:endParaRPr lang="en-US" sz="3200" dirty="0">
              <a:latin typeface="+mn-lt"/>
            </a:endParaRPr>
          </a:p>
          <a:p>
            <a:endParaRPr lang="en-US" dirty="0"/>
          </a:p>
        </p:txBody>
      </p:sp>
    </p:spTree>
    <p:extLst>
      <p:ext uri="{BB962C8B-B14F-4D97-AF65-F5344CB8AC3E}">
        <p14:creationId xmlns:p14="http://schemas.microsoft.com/office/powerpoint/2010/main" val="9163827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61"/>
            <a:ext cx="8229600" cy="1143000"/>
          </a:xfrm>
        </p:spPr>
        <p:txBody>
          <a:bodyPr/>
          <a:lstStyle/>
          <a:p>
            <a:r>
              <a:rPr lang="en-US" dirty="0" smtClean="0"/>
              <a:t>Why false positives and negatives are a problem</a:t>
            </a:r>
            <a:endParaRPr lang="en-US" dirty="0"/>
          </a:p>
        </p:txBody>
      </p:sp>
      <p:sp>
        <p:nvSpPr>
          <p:cNvPr id="4" name="TextBox 3"/>
          <p:cNvSpPr txBox="1"/>
          <p:nvPr/>
        </p:nvSpPr>
        <p:spPr>
          <a:xfrm>
            <a:off x="0" y="1437155"/>
            <a:ext cx="8960988" cy="4893647"/>
          </a:xfrm>
          <a:prstGeom prst="rect">
            <a:avLst/>
          </a:prstGeom>
          <a:noFill/>
        </p:spPr>
        <p:txBody>
          <a:bodyPr wrap="square" rtlCol="0">
            <a:spAutoFit/>
          </a:bodyPr>
          <a:lstStyle/>
          <a:p>
            <a:endParaRPr lang="en-US" sz="2800" dirty="0" smtClean="0">
              <a:latin typeface="+mn-lt"/>
            </a:endParaRPr>
          </a:p>
          <a:p>
            <a:pPr marL="457200" indent="-457200">
              <a:buFont typeface="Arial"/>
              <a:buChar char="•"/>
            </a:pPr>
            <a:r>
              <a:rPr lang="en-US" sz="3200" b="1" dirty="0">
                <a:latin typeface="+mj-lt"/>
              </a:rPr>
              <a:t>False negatives: </a:t>
            </a:r>
            <a:r>
              <a:rPr lang="en-US" sz="3200" dirty="0">
                <a:latin typeface="+mj-lt"/>
              </a:rPr>
              <a:t>People who are sick may not </a:t>
            </a:r>
            <a:r>
              <a:rPr lang="en-US" sz="3200" dirty="0" smtClean="0">
                <a:latin typeface="+mj-lt"/>
              </a:rPr>
              <a:t>get treatment.</a:t>
            </a:r>
          </a:p>
          <a:p>
            <a:r>
              <a:rPr lang="en-US" sz="3200" dirty="0" smtClean="0">
                <a:latin typeface="+mj-lt"/>
              </a:rPr>
              <a:t> </a:t>
            </a:r>
            <a:endParaRPr lang="en-US" sz="3200" dirty="0">
              <a:latin typeface="+mj-lt"/>
            </a:endParaRPr>
          </a:p>
          <a:p>
            <a:pPr marL="457200" indent="-457200">
              <a:buFont typeface="Arial"/>
              <a:buChar char="•"/>
            </a:pPr>
            <a:r>
              <a:rPr lang="en-US" sz="3200" b="1" dirty="0" smtClean="0">
                <a:latin typeface="+mj-lt"/>
              </a:rPr>
              <a:t>False positives: </a:t>
            </a:r>
            <a:r>
              <a:rPr lang="en-US" sz="3200" dirty="0" smtClean="0">
                <a:latin typeface="+mj-lt"/>
              </a:rPr>
              <a:t>People may undergo unnecessary treatment causing painful and traumatic side effects.</a:t>
            </a:r>
          </a:p>
          <a:p>
            <a:pPr marL="457200" indent="-457200">
              <a:buFont typeface="Arial"/>
              <a:buChar char="•"/>
            </a:pPr>
            <a:endParaRPr lang="en-US" sz="3200" dirty="0">
              <a:latin typeface="+mj-lt"/>
            </a:endParaRPr>
          </a:p>
          <a:p>
            <a:pPr marL="457200" indent="-457200">
              <a:buFont typeface="Arial"/>
              <a:buChar char="•"/>
            </a:pPr>
            <a:r>
              <a:rPr lang="en-US" sz="3200" dirty="0" smtClean="0">
                <a:latin typeface="+mj-lt"/>
              </a:rPr>
              <a:t>This is </a:t>
            </a:r>
            <a:r>
              <a:rPr lang="en-US" sz="3200" dirty="0">
                <a:latin typeface="+mj-lt"/>
              </a:rPr>
              <a:t>called </a:t>
            </a:r>
            <a:r>
              <a:rPr lang="en-US" sz="3200" b="1" u="sng" dirty="0" err="1" smtClean="0">
                <a:latin typeface="+mj-lt"/>
              </a:rPr>
              <a:t>overdiagnosis</a:t>
            </a:r>
            <a:r>
              <a:rPr lang="en-US" sz="3200" dirty="0" smtClean="0">
                <a:latin typeface="+mj-lt"/>
              </a:rPr>
              <a:t>.</a:t>
            </a:r>
            <a:r>
              <a:rPr lang="en-US" sz="3200" dirty="0">
                <a:latin typeface="+mj-lt"/>
              </a:rPr>
              <a:t> </a:t>
            </a:r>
            <a:endParaRPr lang="en-US" sz="2800" dirty="0" smtClean="0">
              <a:latin typeface="+mn-lt"/>
            </a:endParaRPr>
          </a:p>
          <a:p>
            <a:r>
              <a:rPr lang="en-US" sz="2800" dirty="0">
                <a:latin typeface="+mn-lt"/>
              </a:rPr>
              <a:t> </a:t>
            </a:r>
          </a:p>
        </p:txBody>
      </p:sp>
    </p:spTree>
    <p:extLst>
      <p:ext uri="{BB962C8B-B14F-4D97-AF65-F5344CB8AC3E}">
        <p14:creationId xmlns:p14="http://schemas.microsoft.com/office/powerpoint/2010/main" val="32867914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template.thmx</Template>
  <TotalTime>42489</TotalTime>
  <Words>1045</Words>
  <Application>Microsoft Macintosh PowerPoint</Application>
  <PresentationFormat>On-screen Show (4:3)</PresentationFormat>
  <Paragraphs>161</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MD template</vt:lpstr>
      <vt:lpstr>PowerPoint Presentation</vt:lpstr>
      <vt:lpstr>Do Now</vt:lpstr>
      <vt:lpstr>An ideal screening test</vt:lpstr>
      <vt:lpstr>Sensitivity and specificity</vt:lpstr>
      <vt:lpstr>Screens: sensitivity and specificity</vt:lpstr>
      <vt:lpstr>Screen 1 – sensitivity problem</vt:lpstr>
      <vt:lpstr>Screen 2 – specificity problem</vt:lpstr>
      <vt:lpstr>False positives and false negatives </vt:lpstr>
      <vt:lpstr>Why false positives and negatives are a problem</vt:lpstr>
      <vt:lpstr>False positives with imaging screens - mammography</vt:lpstr>
      <vt:lpstr>False positives with blood tests- PSA</vt:lpstr>
      <vt:lpstr>Problems with chemical screens - PSA</vt:lpstr>
      <vt:lpstr>Overdiagnosis - PSA</vt:lpstr>
      <vt:lpstr>BRCA Genetic Test</vt:lpstr>
      <vt:lpstr>Genetic mutations</vt:lpstr>
      <vt:lpstr>Activity  </vt:lpstr>
      <vt:lpstr>Wrap up</vt:lpstr>
      <vt:lpstr>Wrap up</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Karina</cp:lastModifiedBy>
  <cp:revision>439</cp:revision>
  <cp:lastPrinted>2010-11-09T17:54:24Z</cp:lastPrinted>
  <dcterms:created xsi:type="dcterms:W3CDTF">2012-01-20T17:36:20Z</dcterms:created>
  <dcterms:modified xsi:type="dcterms:W3CDTF">2015-05-01T14:46:56Z</dcterms:modified>
</cp:coreProperties>
</file>